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2"/>
  </p:notesMasterIdLst>
  <p:sldIdLst>
    <p:sldId id="256" r:id="rId5"/>
    <p:sldId id="274" r:id="rId6"/>
    <p:sldId id="258" r:id="rId7"/>
    <p:sldId id="275" r:id="rId8"/>
    <p:sldId id="276" r:id="rId9"/>
    <p:sldId id="277" r:id="rId10"/>
    <p:sldId id="270" r:id="rId11"/>
    <p:sldId id="285" r:id="rId12"/>
    <p:sldId id="286" r:id="rId13"/>
    <p:sldId id="287" r:id="rId14"/>
    <p:sldId id="288" r:id="rId15"/>
    <p:sldId id="271" r:id="rId16"/>
    <p:sldId id="290" r:id="rId17"/>
    <p:sldId id="291" r:id="rId18"/>
    <p:sldId id="292" r:id="rId19"/>
    <p:sldId id="293" r:id="rId20"/>
    <p:sldId id="294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4EA"/>
    <a:srgbClr val="EDCC6F"/>
    <a:srgbClr val="F6EA92"/>
    <a:srgbClr val="F1CA7A"/>
    <a:srgbClr val="60237B"/>
    <a:srgbClr val="284B90"/>
    <a:srgbClr val="A314E6"/>
    <a:srgbClr val="03BEFE"/>
    <a:srgbClr val="02DDFF"/>
    <a:srgbClr val="02D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4D288-D57C-40E1-BC74-0B0ADE80C76C}" v="1" dt="2022-09-28T00:32:06.5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182" autoAdjust="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E2BE569-6924-4E59-A300-04FEDF7CB4A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9000">
                <a:schemeClr val="accent6">
                  <a:lumMod val="0"/>
                  <a:lumOff val="100000"/>
                  <a:alpha val="46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副标题 46">
            <a:extLst>
              <a:ext uri="{FF2B5EF4-FFF2-40B4-BE49-F238E27FC236}">
                <a16:creationId xmlns:a16="http://schemas.microsoft.com/office/drawing/2014/main" id="{CCA6D9F9-31CD-4DD0-877A-74BD109737BF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41376" y="3429000"/>
            <a:ext cx="5451359" cy="686161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E94056E4-2D98-4982-A807-CA502024D974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841376" y="1725973"/>
            <a:ext cx="5451359" cy="1703027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  <a:endParaRPr lang="zh-CN" altLang="en-US" dirty="0"/>
          </a:p>
        </p:txBody>
      </p: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70E1BFD4-2916-47D9-B1AD-41346A9F900E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1376" y="4874233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50" name="文本占位符 49">
            <a:extLst>
              <a:ext uri="{FF2B5EF4-FFF2-40B4-BE49-F238E27FC236}">
                <a16:creationId xmlns:a16="http://schemas.microsoft.com/office/drawing/2014/main" id="{FEDB75A0-018A-4ED1-B969-EED58E77D4F1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1376" y="5199174"/>
            <a:ext cx="535706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356D2A3-2631-4EFE-A56B-7A5AE06173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846" y="0"/>
            <a:ext cx="6560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4446F3C4-5D49-48FA-9C54-6AE4CDAF2D8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9000">
                <a:schemeClr val="accent6">
                  <a:lumMod val="0"/>
                  <a:lumOff val="100000"/>
                  <a:alpha val="46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【</a:t>
            </a:r>
            <a:endParaRPr lang="zh-CN" altLang="en-US" dirty="0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752472" y="2905569"/>
            <a:ext cx="5419185" cy="711209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752471" y="3616779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DE17E893-C809-49EC-923F-0E305F452A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3261" y="881131"/>
            <a:ext cx="5233832" cy="54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2025/1/4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2025/1/4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OfficePLUS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A2772ADD-CB37-4C58-96E5-DBF62EB2F82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59000">
                <a:schemeClr val="accent6">
                  <a:lumMod val="0"/>
                  <a:lumOff val="100000"/>
                  <a:alpha val="46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4E026587-4FA6-4718-AFCD-224C39F98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6560354" cy="6858000"/>
          </a:xfrm>
          <a:prstGeom prst="rect">
            <a:avLst/>
          </a:prstGeom>
        </p:spPr>
      </p:pic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5164078" y="2073955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160681" y="4380191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60682" y="4083920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2025/1/4</a:t>
            </a:fld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OfficePLUS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81.cn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实训展示汇报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互联网新闻自动归类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欧阳乐桦 梁珈睿 苏俊健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提取文本特征词的主要代码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BDA1FC-9172-9610-E0F6-8A404F7E7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12" y="1338348"/>
            <a:ext cx="5267093" cy="43207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A2E013-BCAF-09BF-A51D-84BAB5D00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5" y="1338348"/>
            <a:ext cx="5374882" cy="432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303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生成训练集的主要代码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A92805-8D03-505C-B615-8343FA211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96" y="1373228"/>
            <a:ext cx="5126009" cy="43238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300C49-20B0-4F97-1826-7AB230812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5" y="2081212"/>
            <a:ext cx="4979238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2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朴素贝叶斯建模分析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3492" y="2905569"/>
            <a:ext cx="1419062" cy="123382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612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DF27EB-A9B8-78AF-4C8C-D078DA3567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906" y="1670236"/>
            <a:ext cx="6980525" cy="477815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1DD15B2-0350-C511-F25C-0BE2DE5D335C}"/>
              </a:ext>
            </a:extLst>
          </p:cNvPr>
          <p:cNvSpPr txBox="1"/>
          <p:nvPr/>
        </p:nvSpPr>
        <p:spPr>
          <a:xfrm>
            <a:off x="1331651" y="6569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操作流程图</a:t>
            </a:r>
          </a:p>
        </p:txBody>
      </p:sp>
    </p:spTree>
    <p:extLst>
      <p:ext uri="{BB962C8B-B14F-4D97-AF65-F5344CB8AC3E}">
        <p14:creationId xmlns:p14="http://schemas.microsoft.com/office/powerpoint/2010/main" val="2470299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FB14A4-1390-9EBA-FDD1-B29A8BC55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owSteps">
            <a:hlinkClick r:id="" action="ppaction://media"/>
            <a:extLst>
              <a:ext uri="{FF2B5EF4-FFF2-40B4-BE49-F238E27FC236}">
                <a16:creationId xmlns:a16="http://schemas.microsoft.com/office/drawing/2014/main" id="{060DD855-BD65-DB04-8FF8-111C873426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8AA6C-BE68-E851-1194-B992BB135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07D7D8-25F4-A2FE-0B86-DFEFDCB8ED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03" y="1828660"/>
            <a:ext cx="5118214" cy="38441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4D9A67-F5C9-CABE-B746-9E11085E1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379" y="1828660"/>
            <a:ext cx="6083433" cy="37465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525D9F4-58D5-17C5-40CC-4E76F558DAAC}"/>
              </a:ext>
            </a:extLst>
          </p:cNvPr>
          <p:cNvSpPr txBox="1"/>
          <p:nvPr/>
        </p:nvSpPr>
        <p:spPr>
          <a:xfrm>
            <a:off x="2649727" y="815837"/>
            <a:ext cx="6955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词向量模型较为粗糙，导致分类准确率还有待提升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2F69D3-7272-5A61-E839-BA5A82C8107A}"/>
              </a:ext>
            </a:extLst>
          </p:cNvPr>
          <p:cNvSpPr txBox="1"/>
          <p:nvPr/>
        </p:nvSpPr>
        <p:spPr>
          <a:xfrm>
            <a:off x="2649727" y="1408176"/>
            <a:ext cx="2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>
                <a:hlinkClick r:id="rId4"/>
              </a:rPr>
              <a:t>https://www.81.cn</a:t>
            </a:r>
            <a:r>
              <a:rPr lang="zh-CN" altLang="en-US" dirty="0"/>
              <a:t>为例</a:t>
            </a:r>
          </a:p>
        </p:txBody>
      </p:sp>
    </p:spTree>
    <p:extLst>
      <p:ext uri="{BB962C8B-B14F-4D97-AF65-F5344CB8AC3E}">
        <p14:creationId xmlns:p14="http://schemas.microsoft.com/office/powerpoint/2010/main" val="212408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33247-DEF8-B9F8-8C38-51C546414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F6F0148-0D5B-FCE0-FCD5-EE873B844F48}"/>
              </a:ext>
            </a:extLst>
          </p:cNvPr>
          <p:cNvSpPr txBox="1"/>
          <p:nvPr/>
        </p:nvSpPr>
        <p:spPr>
          <a:xfrm>
            <a:off x="4323426" y="99429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改进方法：</a:t>
            </a:r>
            <a:endParaRPr lang="en-US" altLang="zh-CN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856238-49C0-9638-3783-9B8A5510ABEF}"/>
              </a:ext>
            </a:extLst>
          </p:cNvPr>
          <p:cNvSpPr txBox="1"/>
          <p:nvPr/>
        </p:nvSpPr>
        <p:spPr>
          <a:xfrm>
            <a:off x="4871622" y="1657881"/>
            <a:ext cx="655339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要考虑上词汇出现在文章的位置，上下文关联等信息。</a:t>
            </a:r>
            <a:endParaRPr lang="en-US" altLang="zh-CN" sz="2000" dirty="0"/>
          </a:p>
          <a:p>
            <a:r>
              <a:rPr lang="zh-CN" altLang="en-US" sz="2000" dirty="0"/>
              <a:t>把握词与词之间的联系。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2.</a:t>
            </a:r>
            <a:r>
              <a:rPr lang="zh-CN" altLang="en-US" sz="2000" dirty="0"/>
              <a:t>增大数据训练量，提高模型拟合程度。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en-US" altLang="zh-CN" sz="2000" dirty="0"/>
              <a:t>3.</a:t>
            </a:r>
            <a:r>
              <a:rPr lang="zh-CN" altLang="en-US" sz="2000" dirty="0"/>
              <a:t>使用</a:t>
            </a:r>
            <a:r>
              <a:rPr lang="en-US" altLang="zh-CN" sz="2000" dirty="0">
                <a:solidFill>
                  <a:srgbClr val="FF0000"/>
                </a:solidFill>
              </a:rPr>
              <a:t>Word2Vec</a:t>
            </a:r>
            <a:r>
              <a:rPr lang="zh-CN" altLang="en-US" sz="2000" dirty="0"/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Doc2Vec</a:t>
            </a:r>
            <a:r>
              <a:rPr lang="zh-CN" altLang="en-US" sz="2000" dirty="0"/>
              <a:t>等算法构造稠密词向量，</a:t>
            </a:r>
            <a:endParaRPr lang="en-US" altLang="zh-CN" sz="2000" dirty="0"/>
          </a:p>
          <a:p>
            <a:r>
              <a:rPr lang="zh-CN" altLang="en-US" sz="2000" dirty="0"/>
              <a:t>利用基于深度学习的方法进行建模。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F0C4C0-A9DA-C0E6-BD60-1FF262CDAB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5" y="643963"/>
            <a:ext cx="3783043" cy="296924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CD38B3-DAF2-8CA3-2DA2-184C5B7D3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5" y="3707760"/>
            <a:ext cx="4600338" cy="296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C22D8-2909-C39E-0CAD-ACB4C00B1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6865878F-0C3F-CB9C-CDB3-DC398DA15B35}"/>
              </a:ext>
            </a:extLst>
          </p:cNvPr>
          <p:cNvSpPr/>
          <p:nvPr/>
        </p:nvSpPr>
        <p:spPr>
          <a:xfrm>
            <a:off x="3579926" y="2967335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rgbClr val="1414EA"/>
                </a:solidFill>
                <a:effectLst/>
              </a:rPr>
              <a:t>谢谢，寒假快乐</a:t>
            </a:r>
          </a:p>
        </p:txBody>
      </p:sp>
    </p:spTree>
    <p:extLst>
      <p:ext uri="{BB962C8B-B14F-4D97-AF65-F5344CB8AC3E}">
        <p14:creationId xmlns:p14="http://schemas.microsoft.com/office/powerpoint/2010/main" val="287973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472EEF5-C39E-4756-BB91-49FB3C093491}"/>
              </a:ext>
            </a:extLst>
          </p:cNvPr>
          <p:cNvGrpSpPr>
            <a:grpSpLocks noChangeAspect="1"/>
          </p:cNvGrpSpPr>
          <p:nvPr/>
        </p:nvGrpSpPr>
        <p:grpSpPr>
          <a:xfrm>
            <a:off x="1942395" y="0"/>
            <a:ext cx="8307209" cy="5149020"/>
            <a:chOff x="1929251" y="0"/>
            <a:chExt cx="8307209" cy="5149020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9E09E37-4C1B-4086-9B07-E5AEC471B098}"/>
                </a:ext>
              </a:extLst>
            </p:cNvPr>
            <p:cNvGrpSpPr/>
            <p:nvPr/>
          </p:nvGrpSpPr>
          <p:grpSpPr>
            <a:xfrm>
              <a:off x="8436260" y="0"/>
              <a:ext cx="1800200" cy="3053928"/>
              <a:chOff x="8436260" y="0"/>
              <a:chExt cx="1800200" cy="3053928"/>
            </a:xfrm>
          </p:grpSpPr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621A18F8-9766-493F-B5BA-C6A3710D9862}"/>
                  </a:ext>
                </a:extLst>
              </p:cNvPr>
              <p:cNvSpPr/>
              <p:nvPr/>
            </p:nvSpPr>
            <p:spPr bwMode="auto">
              <a:xfrm>
                <a:off x="9300356" y="0"/>
                <a:ext cx="72008" cy="305392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任意多边形: 形状 59">
                <a:extLst>
                  <a:ext uri="{FF2B5EF4-FFF2-40B4-BE49-F238E27FC236}">
                    <a16:creationId xmlns:a16="http://schemas.microsoft.com/office/drawing/2014/main" id="{FEABB9AB-2462-4605-B6C3-9164B505C850}"/>
                  </a:ext>
                </a:extLst>
              </p:cNvPr>
              <p:cNvSpPr/>
              <p:nvPr/>
            </p:nvSpPr>
            <p:spPr bwMode="auto">
              <a:xfrm>
                <a:off x="8436260" y="1937804"/>
                <a:ext cx="1800200" cy="1116124"/>
              </a:xfrm>
              <a:custGeom>
                <a:avLst/>
                <a:gdLst>
                  <a:gd name="connsiteX0" fmla="*/ 900100 w 1800200"/>
                  <a:gd name="connsiteY0" fmla="*/ 0 h 1116124"/>
                  <a:gd name="connsiteX1" fmla="*/ 1800200 w 1800200"/>
                  <a:gd name="connsiteY1" fmla="*/ 900100 h 1116124"/>
                  <a:gd name="connsiteX2" fmla="*/ 1781913 w 1800200"/>
                  <a:gd name="connsiteY2" fmla="*/ 1081502 h 1116124"/>
                  <a:gd name="connsiteX3" fmla="*/ 1773011 w 1800200"/>
                  <a:gd name="connsiteY3" fmla="*/ 1116124 h 1116124"/>
                  <a:gd name="connsiteX4" fmla="*/ 27190 w 1800200"/>
                  <a:gd name="connsiteY4" fmla="*/ 1116124 h 1116124"/>
                  <a:gd name="connsiteX5" fmla="*/ 18287 w 1800200"/>
                  <a:gd name="connsiteY5" fmla="*/ 1081502 h 1116124"/>
                  <a:gd name="connsiteX6" fmla="*/ 0 w 1800200"/>
                  <a:gd name="connsiteY6" fmla="*/ 900100 h 1116124"/>
                  <a:gd name="connsiteX7" fmla="*/ 900100 w 1800200"/>
                  <a:gd name="connsiteY7" fmla="*/ 0 h 1116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1116124">
                    <a:moveTo>
                      <a:pt x="900100" y="0"/>
                    </a:moveTo>
                    <a:cubicBezTo>
                      <a:pt x="1397212" y="0"/>
                      <a:pt x="1800200" y="402988"/>
                      <a:pt x="1800200" y="900100"/>
                    </a:cubicBezTo>
                    <a:cubicBezTo>
                      <a:pt x="1800200" y="962239"/>
                      <a:pt x="1793903" y="1022907"/>
                      <a:pt x="1781913" y="1081502"/>
                    </a:cubicBezTo>
                    <a:lnTo>
                      <a:pt x="1773011" y="1116124"/>
                    </a:lnTo>
                    <a:lnTo>
                      <a:pt x="27190" y="1116124"/>
                    </a:lnTo>
                    <a:lnTo>
                      <a:pt x="18287" y="1081502"/>
                    </a:lnTo>
                    <a:cubicBezTo>
                      <a:pt x="6297" y="1022907"/>
                      <a:pt x="0" y="962239"/>
                      <a:pt x="0" y="900100"/>
                    </a:cubicBezTo>
                    <a:cubicBezTo>
                      <a:pt x="0" y="402988"/>
                      <a:pt x="402988" y="0"/>
                      <a:pt x="90010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CCA2619-88CC-4F4F-88F9-34B9A413B351}"/>
                </a:ext>
              </a:extLst>
            </p:cNvPr>
            <p:cNvSpPr/>
            <p:nvPr/>
          </p:nvSpPr>
          <p:spPr>
            <a:xfrm>
              <a:off x="9372364" y="3176364"/>
              <a:ext cx="553998" cy="1972656"/>
            </a:xfrm>
            <a:prstGeom prst="rect">
              <a:avLst/>
            </a:prstGeom>
          </p:spPr>
          <p:txBody>
            <a:bodyPr vert="eaVert" wrap="square" lIns="91440" tIns="45720" rIns="91440" bIns="45720">
              <a:normAutofit/>
            </a:bodyPr>
            <a:lstStyle/>
            <a:p>
              <a:r>
                <a:rPr lang="en-US" altLang="zh-CN" sz="2400" b="1" spc="300" dirty="0"/>
                <a:t>CONTENT</a:t>
              </a:r>
              <a:r>
                <a:rPr lang="zh-CN" altLang="en-US" sz="2400" b="1" spc="300" dirty="0"/>
                <a:t> 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49236D74-69C4-4CFE-AA21-EAFCA7850DCD}"/>
                </a:ext>
              </a:extLst>
            </p:cNvPr>
            <p:cNvGrpSpPr/>
            <p:nvPr/>
          </p:nvGrpSpPr>
          <p:grpSpPr>
            <a:xfrm>
              <a:off x="1929251" y="1741445"/>
              <a:ext cx="4795399" cy="624349"/>
              <a:chOff x="2034026" y="1655335"/>
              <a:chExt cx="4795399" cy="624349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F36562D5-B8D7-48BC-A3A7-360552C37C75}"/>
                  </a:ext>
                </a:extLst>
              </p:cNvPr>
              <p:cNvSpPr/>
              <p:nvPr/>
            </p:nvSpPr>
            <p:spPr>
              <a:xfrm>
                <a:off x="2034026" y="165533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  <a:latin typeface="Impact" panose="020B0806030902050204" pitchFamily="34" charset="0"/>
                  </a:rPr>
                  <a:t>01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87EB3514-D7F5-4C66-B77B-52D91FCE33B1}"/>
                  </a:ext>
                </a:extLst>
              </p:cNvPr>
              <p:cNvSpPr/>
              <p:nvPr/>
            </p:nvSpPr>
            <p:spPr bwMode="auto">
              <a:xfrm>
                <a:off x="2763151" y="1795287"/>
                <a:ext cx="4066274" cy="344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采集新闻网页分类并进行数据训练（局域网）</a:t>
                </a:r>
                <a:endParaRPr lang="en-US" altLang="zh-CN" sz="1100" dirty="0"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98A5D9FB-FAAE-4C3A-92BB-94CF1255EFCF}"/>
                </a:ext>
              </a:extLst>
            </p:cNvPr>
            <p:cNvGrpSpPr/>
            <p:nvPr/>
          </p:nvGrpSpPr>
          <p:grpSpPr>
            <a:xfrm>
              <a:off x="1929251" y="2533910"/>
              <a:ext cx="4795399" cy="624349"/>
              <a:chOff x="2034026" y="2490855"/>
              <a:chExt cx="4795399" cy="624349"/>
            </a:xfrm>
          </p:grpSpPr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BF091657-0F52-41A6-8843-4DF47DEFFA99}"/>
                  </a:ext>
                </a:extLst>
              </p:cNvPr>
              <p:cNvSpPr/>
              <p:nvPr/>
            </p:nvSpPr>
            <p:spPr>
              <a:xfrm>
                <a:off x="2034026" y="249085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latin typeface="Impact" panose="020B0806030902050204" pitchFamily="34" charset="0"/>
                  </a:rPr>
                  <a:t>02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87EB3514-D7F5-4C66-B77B-52D91FCE33B1}"/>
                  </a:ext>
                </a:extLst>
              </p:cNvPr>
              <p:cNvSpPr/>
              <p:nvPr/>
            </p:nvSpPr>
            <p:spPr bwMode="auto">
              <a:xfrm>
                <a:off x="2763151" y="2630807"/>
                <a:ext cx="4066274" cy="344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对新闻网页进行模型训练生成训练集</a:t>
                </a:r>
                <a:endParaRPr lang="en-US" altLang="zh-CN" sz="1100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1FECF5A-B4FF-4BEA-BC06-908021D88F7A}"/>
                </a:ext>
              </a:extLst>
            </p:cNvPr>
            <p:cNvGrpSpPr/>
            <p:nvPr/>
          </p:nvGrpSpPr>
          <p:grpSpPr>
            <a:xfrm>
              <a:off x="1929251" y="3326375"/>
              <a:ext cx="4795399" cy="624349"/>
              <a:chOff x="2034026" y="3326376"/>
              <a:chExt cx="4795399" cy="624349"/>
            </a:xfrm>
          </p:grpSpPr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ECA78BD9-F7C1-409D-94D7-257425571C16}"/>
                  </a:ext>
                </a:extLst>
              </p:cNvPr>
              <p:cNvSpPr/>
              <p:nvPr/>
            </p:nvSpPr>
            <p:spPr>
              <a:xfrm>
                <a:off x="2034026" y="3326376"/>
                <a:ext cx="624349" cy="62434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r>
                  <a:rPr lang="en-US" altLang="zh-CN">
                    <a:solidFill>
                      <a:schemeClr val="bg1"/>
                    </a:solidFill>
                    <a:latin typeface="Impact" panose="020B0806030902050204" pitchFamily="34" charset="0"/>
                  </a:rPr>
                  <a:t>03</a:t>
                </a: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87EB3514-D7F5-4C66-B77B-52D91FCE33B1}"/>
                  </a:ext>
                </a:extLst>
              </p:cNvPr>
              <p:cNvSpPr/>
              <p:nvPr/>
            </p:nvSpPr>
            <p:spPr bwMode="auto">
              <a:xfrm>
                <a:off x="2763151" y="3466328"/>
                <a:ext cx="4066274" cy="344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100" dirty="0"/>
                  <a:t>朴素贝叶斯建模分析</a:t>
                </a:r>
                <a:endParaRPr lang="en-US" altLang="zh-CN" sz="1100" dirty="0"/>
              </a:p>
            </p:txBody>
          </p: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B3C700F-1F32-44AB-ADD2-2814E2F63D80}"/>
                </a:ext>
              </a:extLst>
            </p:cNvPr>
            <p:cNvCxnSpPr/>
            <p:nvPr/>
          </p:nvCxnSpPr>
          <p:spPr>
            <a:xfrm>
              <a:off x="2762250" y="2449852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DB815D7-3B3C-4A0F-9DC1-0C1E68795205}"/>
                </a:ext>
              </a:extLst>
            </p:cNvPr>
            <p:cNvCxnSpPr/>
            <p:nvPr/>
          </p:nvCxnSpPr>
          <p:spPr>
            <a:xfrm>
              <a:off x="2762250" y="3242317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DEC8FB1-BDDF-4B6C-9186-BCDDF87C2EE1}"/>
                </a:ext>
              </a:extLst>
            </p:cNvPr>
            <p:cNvCxnSpPr/>
            <p:nvPr/>
          </p:nvCxnSpPr>
          <p:spPr>
            <a:xfrm>
              <a:off x="2762250" y="4034782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094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777410" y="2905569"/>
            <a:ext cx="5660903" cy="711209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采集新闻网页分类并进行数据训练（局域网）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3492" y="2905569"/>
            <a:ext cx="1419062" cy="123382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631583-73A8-0CD2-BFE0-E1CA37962754}"/>
              </a:ext>
            </a:extLst>
          </p:cNvPr>
          <p:cNvSpPr txBox="1"/>
          <p:nvPr/>
        </p:nvSpPr>
        <p:spPr>
          <a:xfrm>
            <a:off x="731520" y="1305098"/>
            <a:ext cx="1078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本次实验是采集腾讯新闻网页的</a:t>
            </a:r>
            <a:r>
              <a:rPr lang="en-US" altLang="zh-CN" dirty="0"/>
              <a:t>10</a:t>
            </a:r>
            <a:r>
              <a:rPr lang="zh-CN" altLang="en-US" dirty="0"/>
              <a:t>个分类，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分别是体育、军事、财经、娱乐、文化、健康、汽车、教育、房产和其它。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Webmagic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是我们所需要用到的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lib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包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AA9434-F4BA-8679-94E6-9567C45C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951429"/>
            <a:ext cx="5467350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26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主要爬虫代码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F4E1E0-EF18-AF51-9633-F7F90029F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476" y="1028700"/>
            <a:ext cx="9313458" cy="566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47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思维导图（流程图）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613564B-65D5-E6F7-B9F2-D014F12CE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590" y="1273813"/>
            <a:ext cx="5269230" cy="50698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195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对新闻网页进行模型训练生成训练集</a:t>
            </a:r>
            <a:endParaRPr lang="en-US" altLang="zh-CN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203492" y="2905569"/>
            <a:ext cx="1419062" cy="1233820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8983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A56F34-943B-4203-B6C6-2FF6C3A5B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FFCBCB-07DC-4797-82F6-3E2F323BD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0A785B-2462-A50B-2C2A-77F7882340CB}"/>
              </a:ext>
            </a:extLst>
          </p:cNvPr>
          <p:cNvSpPr txBox="1"/>
          <p:nvPr/>
        </p:nvSpPr>
        <p:spPr>
          <a:xfrm>
            <a:off x="764771" y="1421476"/>
            <a:ext cx="10755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完成网页分类必不可少的训练集，将采集的网页逐步变成训练集，并分类储存。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AD19E5-5853-902C-C206-BD72EC577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66" y="2091690"/>
            <a:ext cx="5848839" cy="3802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2680D98-30E0-2D44-9487-4DD269CF6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793" y="2035796"/>
            <a:ext cx="5917757" cy="391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6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17FAF2-2CC5-4306-BBCB-D56DAD9E1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数据预处理的主要代码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47CD5B-D98C-446C-A5E8-8EC903E7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068B52-0EC7-2C69-F340-0A4BB5449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702508"/>
            <a:ext cx="5545861" cy="34529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0DF8F2F-84F8-A319-3E91-FC907BCE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5" y="1479666"/>
            <a:ext cx="5786526" cy="464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09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HOWCASE" val="3670289c-1311-4524-b15e-7835e4dc803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765850"/>
      </a:accent1>
      <a:accent2>
        <a:srgbClr val="343434"/>
      </a:accent2>
      <a:accent3>
        <a:srgbClr val="7F7F7F"/>
      </a:accent3>
      <a:accent4>
        <a:srgbClr val="666666"/>
      </a:accent4>
      <a:accent5>
        <a:srgbClr val="818181"/>
      </a:accent5>
      <a:accent6>
        <a:srgbClr val="595959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65850"/>
    </a:accent1>
    <a:accent2>
      <a:srgbClr val="343434"/>
    </a:accent2>
    <a:accent3>
      <a:srgbClr val="7F7F7F"/>
    </a:accent3>
    <a:accent4>
      <a:srgbClr val="666666"/>
    </a:accent4>
    <a:accent5>
      <a:srgbClr val="818181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65850"/>
    </a:accent1>
    <a:accent2>
      <a:srgbClr val="343434"/>
    </a:accent2>
    <a:accent3>
      <a:srgbClr val="7F7F7F"/>
    </a:accent3>
    <a:accent4>
      <a:srgbClr val="666666"/>
    </a:accent4>
    <a:accent5>
      <a:srgbClr val="818181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65850"/>
    </a:accent1>
    <a:accent2>
      <a:srgbClr val="343434"/>
    </a:accent2>
    <a:accent3>
      <a:srgbClr val="7F7F7F"/>
    </a:accent3>
    <a:accent4>
      <a:srgbClr val="666666"/>
    </a:accent4>
    <a:accent5>
      <a:srgbClr val="818181"/>
    </a:accent5>
    <a:accent6>
      <a:srgbClr val="59595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765850"/>
    </a:accent1>
    <a:accent2>
      <a:srgbClr val="343434"/>
    </a:accent2>
    <a:accent3>
      <a:srgbClr val="7F7F7F"/>
    </a:accent3>
    <a:accent4>
      <a:srgbClr val="666666"/>
    </a:accent4>
    <a:accent5>
      <a:srgbClr val="818181"/>
    </a:accent5>
    <a:accent6>
      <a:srgbClr val="595959"/>
    </a:accent6>
    <a:hlink>
      <a:srgbClr val="4472C4"/>
    </a:hlink>
    <a:folHlink>
      <a:srgbClr val="BFBFBF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934b4b-eba6-486d-bfc1-4b8e3fe39092" xsi:nil="true"/>
    <lcf76f155ced4ddcb4097134ff3c332f xmlns="0a5c0dea-e5d7-4228-9256-3793bb42faa5">
      <Terms xmlns="http://schemas.microsoft.com/office/infopath/2007/PartnerControls"/>
    </lcf76f155ced4ddcb4097134ff3c332f>
    <OneNoteFluid_FileOrder xmlns="0a5c0dea-e5d7-4228-9256-3793bb42fa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D1443A8EF62DE444B1FF07917E22EF72" ma:contentTypeVersion="15" ma:contentTypeDescription="新建文档。" ma:contentTypeScope="" ma:versionID="ae25f038f952c8cf9b493a213b142a30">
  <xsd:schema xmlns:xsd="http://www.w3.org/2001/XMLSchema" xmlns:xs="http://www.w3.org/2001/XMLSchema" xmlns:p="http://schemas.microsoft.com/office/2006/metadata/properties" xmlns:ns2="0a5c0dea-e5d7-4228-9256-3793bb42faa5" xmlns:ns3="97934b4b-eba6-486d-bfc1-4b8e3fe39092" targetNamespace="http://schemas.microsoft.com/office/2006/metadata/properties" ma:root="true" ma:fieldsID="19c9d36c0415c8517c82c0e92590e8d1" ns2:_="" ns3:_="">
    <xsd:import namespace="0a5c0dea-e5d7-4228-9256-3793bb42faa5"/>
    <xsd:import namespace="97934b4b-eba6-486d-bfc1-4b8e3fe39092"/>
    <xsd:element name="properties">
      <xsd:complexType>
        <xsd:sequence>
          <xsd:element name="documentManagement">
            <xsd:complexType>
              <xsd:all>
                <xsd:element ref="ns2:OneNoteFluid_FileOrder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5c0dea-e5d7-4228-9256-3793bb42faa5" elementFormDefault="qualified">
    <xsd:import namespace="http://schemas.microsoft.com/office/2006/documentManagement/types"/>
    <xsd:import namespace="http://schemas.microsoft.com/office/infopath/2007/PartnerControls"/>
    <xsd:element name="OneNoteFluid_FileOrder" ma:index="8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8" nillable="true" ma:taxonomy="true" ma:internalName="lcf76f155ced4ddcb4097134ff3c332f" ma:taxonomyFieldName="MediaServiceImageTags" ma:displayName="图像标记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34b4b-eba6-486d-bfc1-4b8e3fe3909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享对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享对象详细信息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885aa0b-334b-483f-9125-6409c6335a4b}" ma:internalName="TaxCatchAll" ma:showField="CatchAllData" ma:web="97934b4b-eba6-486d-bfc1-4b8e3fe390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57D614-7048-4935-90B6-554E0ACFFD4C}">
  <ds:schemaRefs>
    <ds:schemaRef ds:uri="http://schemas.microsoft.com/office/2006/metadata/properties"/>
    <ds:schemaRef ds:uri="http://schemas.microsoft.com/office/infopath/2007/PartnerControls"/>
    <ds:schemaRef ds:uri="97934b4b-eba6-486d-bfc1-4b8e3fe39092"/>
    <ds:schemaRef ds:uri="0a5c0dea-e5d7-4228-9256-3793bb42faa5"/>
  </ds:schemaRefs>
</ds:datastoreItem>
</file>

<file path=customXml/itemProps2.xml><?xml version="1.0" encoding="utf-8"?>
<ds:datastoreItem xmlns:ds="http://schemas.openxmlformats.org/officeDocument/2006/customXml" ds:itemID="{BD82021B-09D3-4F5B-9B3A-53C4BB1751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7506497-622E-41BE-98A9-158D9E660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5c0dea-e5d7-4228-9256-3793bb42faa5"/>
    <ds:schemaRef ds:uri="97934b4b-eba6-486d-bfc1-4b8e3fe390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244</TotalTime>
  <Words>265</Words>
  <Application>Microsoft Office PowerPoint</Application>
  <PresentationFormat>宽屏</PresentationFormat>
  <Paragraphs>44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Microsoft YaHei</vt:lpstr>
      <vt:lpstr>Arial</vt:lpstr>
      <vt:lpstr>Calibri</vt:lpstr>
      <vt:lpstr>Impact</vt:lpstr>
      <vt:lpstr>主题5</vt:lpstr>
      <vt:lpstr>互联网新闻自动归类</vt:lpstr>
      <vt:lpstr>PowerPoint 演示文稿</vt:lpstr>
      <vt:lpstr>采集新闻网页分类并进行数据训练（局域网）</vt:lpstr>
      <vt:lpstr>实验内容</vt:lpstr>
      <vt:lpstr>主要爬虫代码</vt:lpstr>
      <vt:lpstr>思维导图（流程图）</vt:lpstr>
      <vt:lpstr>对新闻网页进行模型训练生成训练集</vt:lpstr>
      <vt:lpstr>实验内容</vt:lpstr>
      <vt:lpstr>数据预处理的主要代码</vt:lpstr>
      <vt:lpstr>提取文本特征词的主要代码</vt:lpstr>
      <vt:lpstr>生成训练集的主要代码</vt:lpstr>
      <vt:lpstr>朴素贝叶斯建模分析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乐桦 欧阳</cp:lastModifiedBy>
  <cp:revision>7</cp:revision>
  <cp:lastPrinted>2019-09-11T16:00:00Z</cp:lastPrinted>
  <dcterms:created xsi:type="dcterms:W3CDTF">2019-09-11T16:00:00Z</dcterms:created>
  <dcterms:modified xsi:type="dcterms:W3CDTF">2025-01-04T09:01:42Z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ContentTypeId">
    <vt:lpwstr>0x010100D1443A8EF62DE444B1FF07917E22EF72</vt:lpwstr>
  </property>
</Properties>
</file>